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4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x="431800" y="622935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6731000" y="622935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457200" y="1885950"/>
            <a:ext cx="8178799" cy="41719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/>
            </a:lvl1pPr>
            <a:lvl2pPr indent="-107950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/>
            </a:lvl2pPr>
            <a:lvl3pPr indent="-76200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/>
            </a:lvl3pPr>
            <a:lvl4pPr indent="-101600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Tahoma"/>
              <a:buChar char="•"/>
              <a:defRPr/>
            </a:lvl4pPr>
            <a:lvl5pPr indent="-101600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Tahoma"/>
              <a:buChar char="–"/>
              <a:defRPr/>
            </a:lvl5pPr>
            <a:lvl6pPr indent="-101600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Tahoma"/>
              <a:buChar char="–"/>
              <a:defRPr/>
            </a:lvl6pPr>
            <a:lvl7pPr indent="-101600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Tahoma"/>
              <a:buChar char="–"/>
              <a:defRPr/>
            </a:lvl7pPr>
            <a:lvl8pPr indent="-101600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Tahoma"/>
              <a:buChar char="–"/>
              <a:defRPr/>
            </a:lvl8pPr>
            <a:lvl9pPr indent="-101600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Tahoma"/>
              <a:buChar char="–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431800" y="622935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6731000" y="622935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pic>
        <p:nvPicPr>
          <p:cNvPr id="14" name="Shape 1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14400" y="1314450"/>
            <a:ext cx="8229600" cy="38417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png"/><Relationship Id="rId4" Type="http://schemas.openxmlformats.org/officeDocument/2006/relationships/image" Target="../media/image0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5.png"/><Relationship Id="rId4" Type="http://schemas.openxmlformats.org/officeDocument/2006/relationships/image" Target="../media/image1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6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7.png"/><Relationship Id="rId4" Type="http://schemas.openxmlformats.org/officeDocument/2006/relationships/image" Target="../media/image16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9.jpg"/><Relationship Id="rId4" Type="http://schemas.openxmlformats.org/officeDocument/2006/relationships/image" Target="../media/image18.jpg"/><Relationship Id="rId5" Type="http://schemas.openxmlformats.org/officeDocument/2006/relationships/image" Target="../media/image16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3.jpg"/><Relationship Id="rId4" Type="http://schemas.openxmlformats.org/officeDocument/2006/relationships/image" Target="../media/image2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6.png"/><Relationship Id="rId4" Type="http://schemas.openxmlformats.org/officeDocument/2006/relationships/image" Target="../media/image2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3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7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0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png"/><Relationship Id="rId4" Type="http://schemas.openxmlformats.org/officeDocument/2006/relationships/image" Target="../media/image0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8.png"/><Relationship Id="rId4" Type="http://schemas.openxmlformats.org/officeDocument/2006/relationships/image" Target="../media/image07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9.png"/><Relationship Id="rId4" Type="http://schemas.openxmlformats.org/officeDocument/2006/relationships/image" Target="../media/image10.png"/><Relationship Id="rId5" Type="http://schemas.openxmlformats.org/officeDocument/2006/relationships/image" Target="../media/image07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Relationship Id="rId4" Type="http://schemas.openxmlformats.org/officeDocument/2006/relationships/image" Target="../media/image0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A.  General Safety Rules</a:t>
            </a:r>
          </a:p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1885950"/>
            <a:ext cx="8178799" cy="4171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 Listen to or read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instructions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carefully before attempting to do anything.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 Wear safety goggles to protect your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eyes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from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chemicals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heated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materials, or things that might be able to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shatte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 Notify your teacher if any spills or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accidents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occur.</a:t>
            </a:r>
          </a:p>
        </p:txBody>
      </p:sp>
      <p:pic>
        <p:nvPicPr>
          <p:cNvPr id="23" name="Shape 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91000" y="5715000"/>
            <a:ext cx="1400174" cy="800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96200" y="533400"/>
            <a:ext cx="876300" cy="766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D.  Electrical Safety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457200" y="1885950"/>
            <a:ext cx="7696199" cy="4171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 Lay electrical cords where no one can trip on them or get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caught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them.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 Be sure your hands and your lab area are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dry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before using electrical equipment.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 Never poke anything into electrical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outlets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pic>
        <p:nvPicPr>
          <p:cNvPr id="103" name="Shape 10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39075" y="1981200"/>
            <a:ext cx="1304924" cy="1277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114800" y="5257800"/>
            <a:ext cx="1177924" cy="1600199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/>
          <p:nvPr/>
        </p:nvSpPr>
        <p:spPr>
          <a:xfrm>
            <a:off x="0" y="6553200"/>
            <a:ext cx="304799" cy="304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darken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6" name="Shape 10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010400" y="0"/>
            <a:ext cx="2133599" cy="1562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D.  Electrical Safety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457200" y="1885950"/>
            <a:ext cx="8178799" cy="4171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 Unplug cords by pulling the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plug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not the cord.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  Unplug all electrical equipment at the end of the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lab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period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113" name="Shape 113"/>
          <p:cNvSpPr/>
          <p:nvPr/>
        </p:nvSpPr>
        <p:spPr>
          <a:xfrm>
            <a:off x="1524000" y="1397000"/>
            <a:ext cx="60960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4" name="Shape 1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57600" y="4419600"/>
            <a:ext cx="1865312" cy="1904999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/>
          <p:nvPr/>
        </p:nvSpPr>
        <p:spPr>
          <a:xfrm>
            <a:off x="0" y="6553200"/>
            <a:ext cx="304799" cy="304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darken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6" name="Shape 1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010400" y="0"/>
            <a:ext cx="2133599" cy="1562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E.  Heating Safety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457200" y="1885950"/>
            <a:ext cx="8178799" cy="4171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 Let burners and hotplates cool down before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touching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them. Test to see if they are cool enough by bringing the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back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your hand close to them.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 Use tongs and/or protective gloves to handle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hot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objects.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 Never reach across an open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flame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burner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0" y="0"/>
            <a:ext cx="2286000" cy="1671637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/>
          <p:nvPr/>
        </p:nvSpPr>
        <p:spPr>
          <a:xfrm>
            <a:off x="1524000" y="1397000"/>
            <a:ext cx="60960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1524000" y="1397000"/>
            <a:ext cx="60960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0" y="6553200"/>
            <a:ext cx="304799" cy="304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darken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E.  Heating Safety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152400" y="1885950"/>
            <a:ext cx="8991600" cy="4171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 The only type of glassware that may safely be heated is either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Kimax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 Pyrex.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  Always point the top ends of test tubes that are being heated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away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from people.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6.  When heating a test tube, move it around slowly over the flame to distribute the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heat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evenly.</a:t>
            </a:r>
          </a:p>
        </p:txBody>
      </p:sp>
      <p:pic>
        <p:nvPicPr>
          <p:cNvPr id="133" name="Shape 1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3800" y="5291137"/>
            <a:ext cx="2286000" cy="1566861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/>
          <p:nvPr/>
        </p:nvSpPr>
        <p:spPr>
          <a:xfrm>
            <a:off x="0" y="6553200"/>
            <a:ext cx="304799" cy="304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darken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5" name="Shape 13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58000" y="0"/>
            <a:ext cx="2286000" cy="16716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E.  Heating Safety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457200" y="1885950"/>
            <a:ext cx="8178799" cy="4171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7.  Only glassware that is thoroughly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dry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should be heated.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8.  Heat glassware by placing it on a wire gauze platform on a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ringstand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 Do not hold it in your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hand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pic>
        <p:nvPicPr>
          <p:cNvPr id="142" name="Shape 1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38600" y="4648200"/>
            <a:ext cx="1509711" cy="2209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67200" y="4724400"/>
            <a:ext cx="809624" cy="26035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Shape 144"/>
          <p:cNvSpPr/>
          <p:nvPr/>
        </p:nvSpPr>
        <p:spPr>
          <a:xfrm>
            <a:off x="0" y="6553200"/>
            <a:ext cx="304799" cy="304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darken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5" name="Shape 14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858000" y="0"/>
            <a:ext cx="2286000" cy="16716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E.  Heating Safety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152400" y="1676400"/>
            <a:ext cx="8991600" cy="43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9.  When lighting a burner, wait until a match is struck or the striker is in place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before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you turn on the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gas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10.  The amount of air can be adjusted by the air supply valve below the tube of the burner.  This regulates the flame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temperature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color.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11.  Never leave a burner or hotplate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unattended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4876800"/>
            <a:ext cx="1527175" cy="1981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Shape 15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086600" y="0"/>
            <a:ext cx="1904999" cy="1393825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Shape 154"/>
          <p:cNvSpPr/>
          <p:nvPr/>
        </p:nvSpPr>
        <p:spPr>
          <a:xfrm>
            <a:off x="0" y="6553200"/>
            <a:ext cx="304799" cy="304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darken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First Aid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457200" y="1885950"/>
            <a:ext cx="8178799" cy="4171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Injury:  Burns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do:  Immediately flush with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cold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water until burning sensation is lessened.</a:t>
            </a: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98875" y="3733800"/>
            <a:ext cx="1506537" cy="2743199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Shape 162"/>
          <p:cNvSpPr/>
          <p:nvPr/>
        </p:nvSpPr>
        <p:spPr>
          <a:xfrm>
            <a:off x="0" y="6553200"/>
            <a:ext cx="304799" cy="304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darken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First Aid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457200" y="1885950"/>
            <a:ext cx="8178799" cy="4171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Injury:  Cuts, bruises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do:  Do not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touch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 open wound without safety gloves.  Pressing directly on minor cuts will stop bleeding in a few minutes.  Apply cold compress to bruises to reduce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swelling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pic>
        <p:nvPicPr>
          <p:cNvPr id="169" name="Shape 16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39000" y="0"/>
            <a:ext cx="1904999" cy="139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Shape 17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10000" y="5054600"/>
            <a:ext cx="1981199" cy="1757362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Shape 171"/>
          <p:cNvSpPr/>
          <p:nvPr/>
        </p:nvSpPr>
        <p:spPr>
          <a:xfrm>
            <a:off x="0" y="6553200"/>
            <a:ext cx="304799" cy="304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darken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First Aid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457200" y="1885950"/>
            <a:ext cx="8178799" cy="4171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Injury:  Fainting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do:  Provide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fresh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air and have the person recline so that their head is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lower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than the rest of their body.</a:t>
            </a:r>
          </a:p>
        </p:txBody>
      </p:sp>
      <p:sp>
        <p:nvSpPr>
          <p:cNvPr id="178" name="Shape 178"/>
          <p:cNvSpPr/>
          <p:nvPr/>
        </p:nvSpPr>
        <p:spPr>
          <a:xfrm>
            <a:off x="1524000" y="1397000"/>
            <a:ext cx="60960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9" name="Shape 179"/>
          <p:cNvSpPr/>
          <p:nvPr/>
        </p:nvSpPr>
        <p:spPr>
          <a:xfrm>
            <a:off x="1524000" y="1397000"/>
            <a:ext cx="60960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" name="Shape 180"/>
          <p:cNvSpPr/>
          <p:nvPr/>
        </p:nvSpPr>
        <p:spPr>
          <a:xfrm>
            <a:off x="0" y="6553200"/>
            <a:ext cx="304799" cy="304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darken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First Aid</a:t>
            </a:r>
          </a:p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457200" y="1885950"/>
            <a:ext cx="8178799" cy="4171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Injury:  The eyes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do:  Flush eyes immediately with plenty of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water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 several minutes.  If a foreign object is lodged in the eye, do not allow the eye to be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rubbed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pic>
        <p:nvPicPr>
          <p:cNvPr id="187" name="Shape 18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57600" y="4572000"/>
            <a:ext cx="2138361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Shape 188"/>
          <p:cNvSpPr/>
          <p:nvPr/>
        </p:nvSpPr>
        <p:spPr>
          <a:xfrm>
            <a:off x="0" y="6553200"/>
            <a:ext cx="304799" cy="304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darken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9" name="Shape 18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34200" y="0"/>
            <a:ext cx="2209799" cy="1617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A.  General Safety Rules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1885950"/>
            <a:ext cx="8178799" cy="4171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 After handling chemicals, always wash your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hands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with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soap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water.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  During lab work, keep your hands away from your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face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6.  Tie back long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hair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pic>
        <p:nvPicPr>
          <p:cNvPr id="31" name="Shape 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86600" y="3505200"/>
            <a:ext cx="1666875" cy="1235074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Shape 32"/>
          <p:cNvSpPr/>
          <p:nvPr/>
        </p:nvSpPr>
        <p:spPr>
          <a:xfrm>
            <a:off x="1524000" y="1397000"/>
            <a:ext cx="60960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0" y="6553200"/>
            <a:ext cx="304799" cy="304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darken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First Aid</a:t>
            </a: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457200" y="1885950"/>
            <a:ext cx="8178799" cy="4171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Injury:  Poisoning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do:  Find out what substance was responsible for the poisoning and alert the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teacher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immediately.</a:t>
            </a:r>
          </a:p>
        </p:txBody>
      </p:sp>
      <p:pic>
        <p:nvPicPr>
          <p:cNvPr id="196" name="Shape 19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34200" y="0"/>
            <a:ext cx="2209799" cy="1616074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Shape 197"/>
          <p:cNvSpPr/>
          <p:nvPr/>
        </p:nvSpPr>
        <p:spPr>
          <a:xfrm>
            <a:off x="0" y="6553200"/>
            <a:ext cx="304799" cy="304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darken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First Aid</a:t>
            </a:r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457200" y="1885950"/>
            <a:ext cx="8178799" cy="4171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Injury:  Spills on the skin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do:  Flush with large quantities of water.  For acid spills apply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baking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soda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solution.  For base spills apply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vinegar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 boric acid.</a:t>
            </a:r>
          </a:p>
        </p:txBody>
      </p:sp>
      <p:pic>
        <p:nvPicPr>
          <p:cNvPr id="204" name="Shape 20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62800" y="0"/>
            <a:ext cx="1981199" cy="1449386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Shape 205"/>
          <p:cNvSpPr/>
          <p:nvPr/>
        </p:nvSpPr>
        <p:spPr>
          <a:xfrm>
            <a:off x="1524000" y="1397000"/>
            <a:ext cx="60960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6" name="Shape 206"/>
          <p:cNvSpPr/>
          <p:nvPr/>
        </p:nvSpPr>
        <p:spPr>
          <a:xfrm>
            <a:off x="0" y="6553200"/>
            <a:ext cx="304799" cy="304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darken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A.  General Safety Rules</a:t>
            </a:r>
          </a:p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152400" y="1885950"/>
            <a:ext cx="8763000" cy="4514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609600" lvl="0" marL="609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7.  Roll up loose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sleeves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indent="-609600" lvl="0" marL="609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8.  Know the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location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the fire extinguisher, fire blanket, eyewash station, and first aid kit.</a:t>
            </a:r>
          </a:p>
          <a:p>
            <a:pPr indent="-609600" lvl="0" marL="609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9.  Keep your work area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uncluttered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Take to the lab station only what is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necessary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pic>
        <p:nvPicPr>
          <p:cNvPr id="40" name="Shape 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15200" y="1676400"/>
            <a:ext cx="1524000" cy="1222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Shape 4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52800" y="5143500"/>
            <a:ext cx="2286000" cy="1601786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Shape 42"/>
          <p:cNvSpPr/>
          <p:nvPr/>
        </p:nvSpPr>
        <p:spPr>
          <a:xfrm>
            <a:off x="1524000" y="1397000"/>
            <a:ext cx="60960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0" y="6553200"/>
            <a:ext cx="304799" cy="304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darken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A.  General Safety Rules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457200" y="1885950"/>
            <a:ext cx="8178799" cy="4171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10.  It is suggested that you wear glasses rather than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contact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lenses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11.  Never put anything into your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mouth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during a lab experiment.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12.  Clean up your lab area at the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the laboratory period.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13.  Never “horse around” or play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practical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jokes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the laboratory.</a:t>
            </a:r>
          </a:p>
        </p:txBody>
      </p:sp>
      <p:sp>
        <p:nvSpPr>
          <p:cNvPr id="50" name="Shape 50"/>
          <p:cNvSpPr/>
          <p:nvPr/>
        </p:nvSpPr>
        <p:spPr>
          <a:xfrm>
            <a:off x="1524000" y="1397000"/>
            <a:ext cx="60960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" name="Shape 51"/>
          <p:cNvSpPr/>
          <p:nvPr/>
        </p:nvSpPr>
        <p:spPr>
          <a:xfrm>
            <a:off x="0" y="6553200"/>
            <a:ext cx="304799" cy="304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darken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B.  Glassware Safety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152400" y="1885950"/>
            <a:ext cx="8763000" cy="48196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 Chipped or cracked glassware should not be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used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Show it to the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teacher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 Broken glassware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should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 disposed of in a classroom trashcan.  There is a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special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glass disposal container for it.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 When pouring liquids into glassware, make sure the container you are pouring into is resting on a table at least a 20 cm from the edge.</a:t>
            </a:r>
          </a:p>
        </p:txBody>
      </p:sp>
      <p:sp>
        <p:nvSpPr>
          <p:cNvPr id="58" name="Shape 58"/>
          <p:cNvSpPr/>
          <p:nvPr/>
        </p:nvSpPr>
        <p:spPr>
          <a:xfrm>
            <a:off x="1524000" y="1397000"/>
            <a:ext cx="60960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9" name="Shape 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62800" y="0"/>
            <a:ext cx="1981199" cy="1449386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Shape 60"/>
          <p:cNvSpPr/>
          <p:nvPr/>
        </p:nvSpPr>
        <p:spPr>
          <a:xfrm>
            <a:off x="0" y="6553200"/>
            <a:ext cx="304799" cy="304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darken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B.  Glassware Safety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885950"/>
            <a:ext cx="8178799" cy="4171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609600" lvl="0" marL="609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b="1" baseline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609600" lvl="0" marL="609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AutoNum type="arabicPeriod" startAt="4"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a piece of glassware gets broken, do not try to clean it up by yourself.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Notify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teacher.</a:t>
            </a:r>
          </a:p>
          <a:p>
            <a:pPr indent="-609600" lvl="0" marL="609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AutoNum type="arabicPeriod" startAt="4"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not place hot glassware in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water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 Rapid cooling may make it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shatter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b="1" baseline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Shape 67"/>
          <p:cNvSpPr/>
          <p:nvPr/>
        </p:nvSpPr>
        <p:spPr>
          <a:xfrm>
            <a:off x="0" y="6553200"/>
            <a:ext cx="304799" cy="304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darken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62800" y="0"/>
            <a:ext cx="1981199" cy="14493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C.  Chemical Safety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57200" y="1885950"/>
            <a:ext cx="8178799" cy="4171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 Wear protective goggles and a lab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apron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whenever heating or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pouring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hazardous chemicals.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 Never mix chemicals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together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unless you are told to do so (and then only in the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manner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specified).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 Never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taste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any chemicals (you should never taste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anything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the lab).</a:t>
            </a: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b="1" baseline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Shape 7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77175" y="1828800"/>
            <a:ext cx="126682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Shape 76"/>
          <p:cNvSpPr/>
          <p:nvPr/>
        </p:nvSpPr>
        <p:spPr>
          <a:xfrm>
            <a:off x="0" y="6553200"/>
            <a:ext cx="304799" cy="304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darken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7" name="Shape 7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5600" y="0"/>
            <a:ext cx="2438399" cy="1784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C.  Chemical Safety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1885950"/>
            <a:ext cx="8178799" cy="4171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 If you need to smell the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odor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a chemical,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waft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fumes toward your nose with one hand.  Do not put your nose over the container and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inhale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fumes.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  Never pour water into a concentrated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acid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 Acid should be poured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slowly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into water.</a:t>
            </a:r>
          </a:p>
        </p:txBody>
      </p:sp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45461" y="1905000"/>
            <a:ext cx="998536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10000" y="5470525"/>
            <a:ext cx="1752600" cy="1387474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/>
          <p:nvPr/>
        </p:nvSpPr>
        <p:spPr>
          <a:xfrm>
            <a:off x="0" y="6553200"/>
            <a:ext cx="304799" cy="304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darken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7" name="Shape 8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705600" y="0"/>
            <a:ext cx="2438399" cy="1784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C.  Chemical Safety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457200" y="1885950"/>
            <a:ext cx="8178799" cy="4171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6.  Follow the instructions of your teacher when disposing of all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chemicals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7.  Wash your hands after handling </a:t>
            </a:r>
            <a:r>
              <a:rPr b="1" baseline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hazardous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chemicals.</a:t>
            </a:r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91000" y="4648200"/>
            <a:ext cx="1200150" cy="1981199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/>
          <p:nvPr/>
        </p:nvSpPr>
        <p:spPr>
          <a:xfrm>
            <a:off x="0" y="6553200"/>
            <a:ext cx="304799" cy="3047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darken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150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6" name="Shape 9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5600" y="0"/>
            <a:ext cx="2438399" cy="1784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ntemporary Portrait">
  <a:themeElements>
    <a:clrScheme name="Contemporary Portrait">
      <a:dk1>
        <a:srgbClr val="FFFFCC"/>
      </a:dk1>
      <a:lt1>
        <a:srgbClr val="800000"/>
      </a:lt1>
      <a:dk2>
        <a:srgbClr val="FFCC00"/>
      </a:dk2>
      <a:lt2>
        <a:srgbClr val="5E574E"/>
      </a:lt2>
      <a:accent1>
        <a:srgbClr val="CC9900"/>
      </a:accent1>
      <a:accent2>
        <a:srgbClr val="FF6600"/>
      </a:accent2>
      <a:accent3>
        <a:srgbClr val="800000"/>
      </a:accent3>
      <a:accent4>
        <a:srgbClr val="CC9900"/>
      </a:accent4>
      <a:accent5>
        <a:srgbClr val="FF6600"/>
      </a:accent5>
      <a:accent6>
        <a:srgbClr val="800000"/>
      </a:accent6>
      <a:hlink>
        <a:srgbClr val="FF0000"/>
      </a:hlink>
      <a:folHlink>
        <a:srgbClr val="FFFF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